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8" r:id="rId1"/>
  </p:sldMasterIdLst>
  <p:sldIdLst>
    <p:sldId id="256" r:id="rId2"/>
    <p:sldId id="257" r:id="rId3"/>
    <p:sldId id="258" r:id="rId4"/>
    <p:sldId id="262" r:id="rId5"/>
    <p:sldId id="259" r:id="rId6"/>
    <p:sldId id="261"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06" autoAdjust="0"/>
    <p:restoredTop sz="94660"/>
  </p:normalViewPr>
  <p:slideViewPr>
    <p:cSldViewPr>
      <p:cViewPr varScale="1">
        <p:scale>
          <a:sx n="88" d="100"/>
          <a:sy n="88" d="100"/>
        </p:scale>
        <p:origin x="-1080"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15D9376-0CA0-429C-8549-7EA8AAE916A7}" type="datetimeFigureOut">
              <a:rPr lang="en-US" smtClean="0"/>
              <a:pPr/>
              <a:t>3/25/2013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BCCC8B-0212-43AF-BBE4-C9FA5F3A83A0}"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5D9376-0CA0-429C-8549-7EA8AAE916A7}" type="datetimeFigureOut">
              <a:rPr lang="en-US" smtClean="0"/>
              <a:pPr/>
              <a:t>3/25/2013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BCCC8B-0212-43AF-BBE4-C9FA5F3A83A0}"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5D9376-0CA0-429C-8549-7EA8AAE916A7}" type="datetimeFigureOut">
              <a:rPr lang="en-US" smtClean="0"/>
              <a:pPr/>
              <a:t>3/25/2013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BCCC8B-0212-43AF-BBE4-C9FA5F3A83A0}"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D15D9376-0CA0-429C-8549-7EA8AAE916A7}" type="datetimeFigureOut">
              <a:rPr lang="en-US" smtClean="0"/>
              <a:pPr/>
              <a:t>3/25/2013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BCCC8B-0212-43AF-BBE4-C9FA5F3A83A0}"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5D9376-0CA0-429C-8549-7EA8AAE916A7}" type="datetimeFigureOut">
              <a:rPr lang="en-US" smtClean="0"/>
              <a:pPr/>
              <a:t>3/25/2013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BCCC8B-0212-43AF-BBE4-C9FA5F3A83A0}"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15D9376-0CA0-429C-8549-7EA8AAE916A7}" type="datetimeFigureOut">
              <a:rPr lang="en-US" smtClean="0"/>
              <a:pPr/>
              <a:t>3/25/2013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BCCC8B-0212-43AF-BBE4-C9FA5F3A83A0}"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15D9376-0CA0-429C-8549-7EA8AAE916A7}" type="datetimeFigureOut">
              <a:rPr lang="en-US" smtClean="0"/>
              <a:pPr/>
              <a:t>3/25/2013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BCCC8B-0212-43AF-BBE4-C9FA5F3A83A0}"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15D9376-0CA0-429C-8549-7EA8AAE916A7}" type="datetimeFigureOut">
              <a:rPr lang="en-US" smtClean="0"/>
              <a:pPr/>
              <a:t>3/25/2013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BCCC8B-0212-43AF-BBE4-C9FA5F3A83A0}"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5D9376-0CA0-429C-8549-7EA8AAE916A7}" type="datetimeFigureOut">
              <a:rPr lang="en-US" smtClean="0"/>
              <a:pPr/>
              <a:t>3/25/2013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BCCC8B-0212-43AF-BBE4-C9FA5F3A83A0}"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5D9376-0CA0-429C-8549-7EA8AAE916A7}" type="datetimeFigureOut">
              <a:rPr lang="en-US" smtClean="0"/>
              <a:pPr/>
              <a:t>3/25/2013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BCCC8B-0212-43AF-BBE4-C9FA5F3A83A0}"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5D9376-0CA0-429C-8549-7EA8AAE916A7}" type="datetimeFigureOut">
              <a:rPr lang="en-US" smtClean="0"/>
              <a:pPr/>
              <a:t>3/25/2013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BCCC8B-0212-43AF-BBE4-C9FA5F3A83A0}" type="slidenum">
              <a:rPr lang="en-US" smtClean="0"/>
              <a:pPr/>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D15D9376-0CA0-429C-8549-7EA8AAE916A7}" type="datetimeFigureOut">
              <a:rPr lang="en-US" smtClean="0"/>
              <a:pPr/>
              <a:t>3/25/2013</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88BCCC8B-0212-43AF-BBE4-C9FA5F3A83A0}" type="slidenum">
              <a:rPr lang="en-US" smtClean="0"/>
              <a:pPr/>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276600"/>
            <a:ext cx="8153400" cy="1600199"/>
          </a:xfrm>
        </p:spPr>
        <p:txBody>
          <a:bodyPr/>
          <a:lstStyle/>
          <a:p>
            <a:r>
              <a:rPr lang="en-US" dirty="0"/>
              <a:t>Amyotrophic </a:t>
            </a:r>
            <a:r>
              <a:rPr lang="en-US" dirty="0" smtClean="0"/>
              <a:t>Lateral Sclerosis</a:t>
            </a:r>
            <a:endParaRPr lang="en-US" dirty="0"/>
          </a:p>
        </p:txBody>
      </p:sp>
      <p:sp>
        <p:nvSpPr>
          <p:cNvPr id="3" name="Subtitle 2"/>
          <p:cNvSpPr>
            <a:spLocks noGrp="1"/>
          </p:cNvSpPr>
          <p:nvPr>
            <p:ph type="subTitle" idx="1"/>
          </p:nvPr>
        </p:nvSpPr>
        <p:spPr>
          <a:xfrm>
            <a:off x="2438400" y="5013904"/>
            <a:ext cx="3962400" cy="548696"/>
          </a:xfrm>
        </p:spPr>
        <p:txBody>
          <a:bodyPr>
            <a:normAutofit/>
          </a:bodyPr>
          <a:lstStyle/>
          <a:p>
            <a:r>
              <a:rPr lang="en-US" dirty="0" smtClean="0"/>
              <a:t>By Bennett Kimball</a:t>
            </a:r>
            <a:endParaRPr lang="en-US" dirty="0"/>
          </a:p>
        </p:txBody>
      </p:sp>
    </p:spTree>
    <p:extLst>
      <p:ext uri="{BB962C8B-B14F-4D97-AF65-F5344CB8AC3E}">
        <p14:creationId xmlns:p14="http://schemas.microsoft.com/office/powerpoint/2010/main" xmlns="" val="4202537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a:t>
            </a:r>
            <a:r>
              <a:rPr lang="en-US" dirty="0" smtClean="0"/>
              <a:t>myotrophic Lateral </a:t>
            </a:r>
            <a:r>
              <a:rPr lang="en-US" dirty="0"/>
              <a:t>S</a:t>
            </a:r>
            <a:r>
              <a:rPr lang="en-US" dirty="0" smtClean="0"/>
              <a:t>clerosis?</a:t>
            </a:r>
            <a:endParaRPr lang="en-US" dirty="0"/>
          </a:p>
        </p:txBody>
      </p:sp>
      <p:sp>
        <p:nvSpPr>
          <p:cNvPr id="3" name="Content Placeholder 2"/>
          <p:cNvSpPr>
            <a:spLocks noGrp="1"/>
          </p:cNvSpPr>
          <p:nvPr>
            <p:ph idx="1"/>
          </p:nvPr>
        </p:nvSpPr>
        <p:spPr>
          <a:xfrm>
            <a:off x="1009443" y="1807361"/>
            <a:ext cx="7125112" cy="4669639"/>
          </a:xfrm>
        </p:spPr>
        <p:txBody>
          <a:bodyPr>
            <a:normAutofit lnSpcReduction="10000"/>
          </a:bodyPr>
          <a:lstStyle/>
          <a:p>
            <a:r>
              <a:rPr lang="en-US" dirty="0" err="1" smtClean="0"/>
              <a:t>Amyotrphic</a:t>
            </a:r>
            <a:r>
              <a:rPr lang="en-US" dirty="0" smtClean="0"/>
              <a:t> comes from the Greek words:</a:t>
            </a:r>
          </a:p>
          <a:p>
            <a:pPr lvl="1"/>
            <a:r>
              <a:rPr lang="en-US" dirty="0" smtClean="0"/>
              <a:t>A: Without</a:t>
            </a:r>
          </a:p>
          <a:p>
            <a:pPr lvl="1"/>
            <a:r>
              <a:rPr lang="en-US" dirty="0" err="1" smtClean="0"/>
              <a:t>Myo</a:t>
            </a:r>
            <a:r>
              <a:rPr lang="en-US" dirty="0" smtClean="0"/>
              <a:t>: Muscle</a:t>
            </a:r>
          </a:p>
          <a:p>
            <a:pPr lvl="1"/>
            <a:r>
              <a:rPr lang="en-US" dirty="0" smtClean="0"/>
              <a:t>Trophic:  Nourishment</a:t>
            </a:r>
          </a:p>
          <a:p>
            <a:pPr marL="457200" lvl="1" indent="0">
              <a:buNone/>
            </a:pPr>
            <a:r>
              <a:rPr lang="en-US" sz="1800" b="1" dirty="0" smtClean="0"/>
              <a:t>Amyotrophic</a:t>
            </a:r>
            <a:r>
              <a:rPr lang="en-US" sz="1800" dirty="0" smtClean="0"/>
              <a:t> means that muscles have lost their nourishment and have become weaker.  </a:t>
            </a:r>
          </a:p>
          <a:p>
            <a:pPr marL="457200" lvl="1" indent="0">
              <a:buNone/>
            </a:pPr>
            <a:r>
              <a:rPr lang="en-US" sz="1800" b="1" dirty="0" smtClean="0"/>
              <a:t>Lateral</a:t>
            </a:r>
            <a:r>
              <a:rPr lang="en-US" sz="1800" dirty="0" smtClean="0"/>
              <a:t> means that the disease affects the sides of the spinal cord where the nerves are located.</a:t>
            </a:r>
          </a:p>
          <a:p>
            <a:pPr marL="457200" lvl="1" indent="0">
              <a:buNone/>
            </a:pPr>
            <a:r>
              <a:rPr lang="en-US" sz="1800" b="1" dirty="0" smtClean="0"/>
              <a:t>Sclerosis</a:t>
            </a:r>
            <a:r>
              <a:rPr lang="en-US" sz="1800" dirty="0" smtClean="0"/>
              <a:t> means that scar tissue has replaced the healthy nerves at the diseased part of the spine.</a:t>
            </a:r>
          </a:p>
          <a:p>
            <a:pPr marL="457200" lvl="1" indent="0">
              <a:buNone/>
            </a:pPr>
            <a:r>
              <a:rPr lang="en-US" sz="1800" dirty="0" smtClean="0"/>
              <a:t>Nerve cells in the brain and the spinal cord that control movement stop working.  The muscles shrink, the patient becomes paralyzed and eventually cannot swallow or breathe.</a:t>
            </a:r>
            <a:endParaRPr lang="en-US" sz="1800" dirty="0"/>
          </a:p>
        </p:txBody>
      </p:sp>
    </p:spTree>
    <p:extLst>
      <p:ext uri="{BB962C8B-B14F-4D97-AF65-F5344CB8AC3E}">
        <p14:creationId xmlns:p14="http://schemas.microsoft.com/office/powerpoint/2010/main" xmlns="" val="12561110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446087"/>
            <a:ext cx="3352800" cy="1185861"/>
          </a:xfrm>
        </p:spPr>
        <p:txBody>
          <a:bodyPr/>
          <a:lstStyle/>
          <a:p>
            <a:r>
              <a:rPr lang="en-US" dirty="0" smtClean="0"/>
              <a:t>Lou Gehrig’s Disease</a:t>
            </a:r>
            <a:endParaRPr lang="en-US"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4648200" y="914400"/>
            <a:ext cx="4190999" cy="4953000"/>
          </a:xfrm>
        </p:spPr>
      </p:pic>
      <p:sp>
        <p:nvSpPr>
          <p:cNvPr id="6" name="Text Placeholder 5"/>
          <p:cNvSpPr>
            <a:spLocks noGrp="1"/>
          </p:cNvSpPr>
          <p:nvPr>
            <p:ph type="body" sz="half" idx="2"/>
          </p:nvPr>
        </p:nvSpPr>
        <p:spPr>
          <a:xfrm>
            <a:off x="762000" y="1631949"/>
            <a:ext cx="3352800" cy="4229099"/>
          </a:xfrm>
        </p:spPr>
        <p:txBody>
          <a:bodyPr/>
          <a:lstStyle/>
          <a:p>
            <a:endParaRPr lang="en-US" sz="1800" dirty="0" smtClean="0"/>
          </a:p>
          <a:p>
            <a:r>
              <a:rPr lang="en-US" sz="1800" dirty="0" smtClean="0"/>
              <a:t>Amyotrophic Lateral </a:t>
            </a:r>
            <a:r>
              <a:rPr lang="en-US" sz="1800" dirty="0" err="1" smtClean="0"/>
              <a:t>Schlerosis</a:t>
            </a:r>
            <a:r>
              <a:rPr lang="en-US" sz="1800" dirty="0" smtClean="0"/>
              <a:t> (ALS) is also known as Lou Gehrig’s Disease.  The New York Yankee’s Hall of Fame baseball player was diagnosed with the disease in the 1930’s and was forced to retire from the game.</a:t>
            </a:r>
          </a:p>
          <a:p>
            <a:endParaRPr lang="en-US" dirty="0"/>
          </a:p>
        </p:txBody>
      </p:sp>
    </p:spTree>
    <p:extLst>
      <p:ext uri="{BB962C8B-B14F-4D97-AF65-F5344CB8AC3E}">
        <p14:creationId xmlns:p14="http://schemas.microsoft.com/office/powerpoint/2010/main" xmlns="" val="2720033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46087"/>
            <a:ext cx="3365292" cy="1185861"/>
          </a:xfrm>
        </p:spPr>
        <p:txBody>
          <a:bodyPr/>
          <a:lstStyle/>
          <a:p>
            <a:r>
              <a:rPr lang="en-US" dirty="0" smtClean="0"/>
              <a:t>Stephen Hawking:  The Exception</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4114800" y="2438400"/>
            <a:ext cx="4279900" cy="2853266"/>
          </a:xfrm>
        </p:spPr>
      </p:pic>
      <p:sp>
        <p:nvSpPr>
          <p:cNvPr id="4" name="Text Placeholder 3"/>
          <p:cNvSpPr>
            <a:spLocks noGrp="1"/>
          </p:cNvSpPr>
          <p:nvPr>
            <p:ph type="body" sz="half" idx="2"/>
          </p:nvPr>
        </p:nvSpPr>
        <p:spPr>
          <a:xfrm>
            <a:off x="304800" y="1631949"/>
            <a:ext cx="3365292" cy="4229099"/>
          </a:xfrm>
        </p:spPr>
        <p:txBody>
          <a:bodyPr>
            <a:normAutofit/>
          </a:bodyPr>
          <a:lstStyle/>
          <a:p>
            <a:r>
              <a:rPr lang="en-US" sz="1800" dirty="0" smtClean="0"/>
              <a:t>ALS affects each patient differently.  Stephen Hawking, the famous physicist, known for his research on black holes and quantum gravity, has lived with the disease for 50 years.  He uses a special wheelchair and talks with a special computer that he controls with his cheek. </a:t>
            </a:r>
            <a:endParaRPr lang="en-US" sz="1800" dirty="0"/>
          </a:p>
        </p:txBody>
      </p:sp>
    </p:spTree>
    <p:extLst>
      <p:ext uri="{BB962C8B-B14F-4D97-AF65-F5344CB8AC3E}">
        <p14:creationId xmlns:p14="http://schemas.microsoft.com/office/powerpoint/2010/main" xmlns="" val="39142096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952958" cy="1185861"/>
          </a:xfrm>
        </p:spPr>
        <p:txBody>
          <a:bodyPr/>
          <a:lstStyle/>
          <a:p>
            <a:r>
              <a:rPr lang="en-US" dirty="0" smtClean="0"/>
              <a:t>Common Cause?</a:t>
            </a:r>
            <a:endParaRPr lang="en-US"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4495800" y="1600200"/>
            <a:ext cx="4038600" cy="4267200"/>
          </a:xfrm>
        </p:spPr>
      </p:pic>
      <p:sp>
        <p:nvSpPr>
          <p:cNvPr id="4" name="Text Placeholder 3"/>
          <p:cNvSpPr>
            <a:spLocks noGrp="1"/>
          </p:cNvSpPr>
          <p:nvPr>
            <p:ph type="body" sz="half" idx="2"/>
          </p:nvPr>
        </p:nvSpPr>
        <p:spPr>
          <a:xfrm>
            <a:off x="1009442" y="1631949"/>
            <a:ext cx="2952958" cy="4229099"/>
          </a:xfrm>
        </p:spPr>
        <p:txBody>
          <a:bodyPr>
            <a:normAutofit fontScale="77500" lnSpcReduction="20000"/>
          </a:bodyPr>
          <a:lstStyle/>
          <a:p>
            <a:r>
              <a:rPr lang="en-US" sz="1800" dirty="0" smtClean="0"/>
              <a:t>In August, 2011, a Northwestern </a:t>
            </a:r>
            <a:r>
              <a:rPr lang="en-US" sz="1800" dirty="0"/>
              <a:t>professor of </a:t>
            </a:r>
            <a:r>
              <a:rPr lang="en-US" sz="1800" dirty="0" smtClean="0"/>
              <a:t>neurology, </a:t>
            </a:r>
            <a:r>
              <a:rPr lang="en-US" sz="1800" dirty="0" err="1"/>
              <a:t>Teepu</a:t>
            </a:r>
            <a:r>
              <a:rPr lang="en-US" sz="1800" dirty="0"/>
              <a:t> </a:t>
            </a:r>
            <a:r>
              <a:rPr lang="en-US" sz="1800" dirty="0" err="1"/>
              <a:t>Siddique</a:t>
            </a:r>
            <a:r>
              <a:rPr lang="en-US" sz="1800" dirty="0"/>
              <a:t>, MD, and his research team </a:t>
            </a:r>
            <a:r>
              <a:rPr lang="en-US" sz="1800" dirty="0" smtClean="0"/>
              <a:t>published findings from 20 years of research about ALS.</a:t>
            </a:r>
            <a:endParaRPr lang="en-US" sz="1800" dirty="0"/>
          </a:p>
          <a:p>
            <a:r>
              <a:rPr lang="en-US" sz="1800" dirty="0" smtClean="0"/>
              <a:t>The team discovered that </a:t>
            </a:r>
            <a:r>
              <a:rPr lang="en-US" sz="1800" dirty="0"/>
              <a:t>the disease results from the inability of a protein system to repair the nerve cells that tell the muscles what to do.</a:t>
            </a:r>
          </a:p>
          <a:p>
            <a:r>
              <a:rPr lang="en-US" sz="1800" dirty="0" smtClean="0"/>
              <a:t>The </a:t>
            </a:r>
            <a:r>
              <a:rPr lang="en-US" sz="1800" dirty="0"/>
              <a:t>protein </a:t>
            </a:r>
            <a:r>
              <a:rPr lang="en-US" sz="1800" dirty="0" smtClean="0"/>
              <a:t>is ubiquilin2,.  It </a:t>
            </a:r>
            <a:r>
              <a:rPr lang="en-US" sz="1800" dirty="0"/>
              <a:t>is involved in recycling damaged and </a:t>
            </a:r>
            <a:r>
              <a:rPr lang="en-US" sz="1800" dirty="0" err="1"/>
              <a:t>misformed</a:t>
            </a:r>
            <a:r>
              <a:rPr lang="en-US" sz="1800" dirty="0"/>
              <a:t> proteins in </a:t>
            </a:r>
            <a:r>
              <a:rPr lang="en-US" sz="1800" dirty="0" smtClean="0"/>
              <a:t>certain nerve </a:t>
            </a:r>
            <a:r>
              <a:rPr lang="en-US" sz="1800" dirty="0"/>
              <a:t>cells.</a:t>
            </a:r>
          </a:p>
          <a:p>
            <a:r>
              <a:rPr lang="en-US" sz="1800" dirty="0" smtClean="0"/>
              <a:t>This protein does not work well in people with ALS.  Damaged nerve cells and the ubiquilin2 protein collects in the nerve cells of the brain and spinal cord.</a:t>
            </a:r>
          </a:p>
          <a:p>
            <a:endParaRPr lang="en-US" dirty="0"/>
          </a:p>
          <a:p>
            <a:endParaRPr lang="en-US" dirty="0"/>
          </a:p>
        </p:txBody>
      </p:sp>
    </p:spTree>
    <p:extLst>
      <p:ext uri="{BB962C8B-B14F-4D97-AF65-F5344CB8AC3E}">
        <p14:creationId xmlns:p14="http://schemas.microsoft.com/office/powerpoint/2010/main" xmlns="" val="3999874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381000"/>
            <a:ext cx="3429000" cy="1185861"/>
          </a:xfrm>
        </p:spPr>
        <p:txBody>
          <a:bodyPr/>
          <a:lstStyle/>
          <a:p>
            <a:r>
              <a:rPr lang="en-US" dirty="0" smtClean="0"/>
              <a:t>Treatment and Hope</a:t>
            </a:r>
            <a:endParaRPr lang="en-US" dirty="0"/>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4038600" y="1686691"/>
            <a:ext cx="4094163" cy="2722618"/>
          </a:xfrm>
        </p:spPr>
      </p:pic>
      <p:sp>
        <p:nvSpPr>
          <p:cNvPr id="7" name="Text Placeholder 6"/>
          <p:cNvSpPr>
            <a:spLocks noGrp="1"/>
          </p:cNvSpPr>
          <p:nvPr>
            <p:ph type="body" sz="half" idx="2"/>
          </p:nvPr>
        </p:nvSpPr>
        <p:spPr/>
        <p:txBody>
          <a:bodyPr>
            <a:normAutofit/>
          </a:bodyPr>
          <a:lstStyle/>
          <a:p>
            <a:r>
              <a:rPr lang="en-US" sz="1400" dirty="0" smtClean="0"/>
              <a:t>Today, there are not many ways to treat ALS.  Physical Therapy can help some patients. Drugs can help slow the disease for other patients.  Special wheelchairs can help a patient get around and a ventilator can help them breathe, but there is not a cure for ALS.  The research at Northwestern University is promising.  If a cause is determined, better ways to treat ALS could be found. There is hope.</a:t>
            </a:r>
          </a:p>
        </p:txBody>
      </p:sp>
    </p:spTree>
    <p:extLst>
      <p:ext uri="{BB962C8B-B14F-4D97-AF65-F5344CB8AC3E}">
        <p14:creationId xmlns:p14="http://schemas.microsoft.com/office/powerpoint/2010/main" xmlns="" val="221405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09442" y="152401"/>
            <a:ext cx="7125113" cy="457200"/>
          </a:xfrm>
        </p:spPr>
        <p:txBody>
          <a:bodyPr/>
          <a:lstStyle/>
          <a:p>
            <a:r>
              <a:rPr lang="en-US" dirty="0" err="1" smtClean="0"/>
              <a:t>Citings</a:t>
            </a:r>
            <a:endParaRPr lang="en-US" dirty="0"/>
          </a:p>
        </p:txBody>
      </p:sp>
      <p:sp>
        <p:nvSpPr>
          <p:cNvPr id="5" name="Content Placeholder 4"/>
          <p:cNvSpPr>
            <a:spLocks noGrp="1"/>
          </p:cNvSpPr>
          <p:nvPr>
            <p:ph idx="1"/>
          </p:nvPr>
        </p:nvSpPr>
        <p:spPr>
          <a:xfrm>
            <a:off x="381000" y="762000"/>
            <a:ext cx="8382000" cy="5638799"/>
          </a:xfrm>
        </p:spPr>
        <p:txBody>
          <a:bodyPr>
            <a:normAutofit fontScale="62500" lnSpcReduction="20000"/>
          </a:bodyPr>
          <a:lstStyle/>
          <a:p>
            <a:r>
              <a:rPr lang="en-US" dirty="0"/>
              <a:t>"About ALS." </a:t>
            </a:r>
            <a:r>
              <a:rPr lang="en-US" i="1" dirty="0"/>
              <a:t>- The ALS Association</a:t>
            </a:r>
            <a:r>
              <a:rPr lang="en-US" dirty="0"/>
              <a:t>. The ALS Association, </a:t>
            </a:r>
            <a:r>
              <a:rPr lang="en-US" dirty="0" err="1"/>
              <a:t>n.d.</a:t>
            </a:r>
            <a:r>
              <a:rPr lang="en-US" dirty="0"/>
              <a:t> Web. 24 Mar. 2013. &lt;http://www.alsa.org/about-als/&gt;. </a:t>
            </a:r>
          </a:p>
          <a:p>
            <a:r>
              <a:rPr lang="en-US" dirty="0"/>
              <a:t>Boyles, </a:t>
            </a:r>
            <a:r>
              <a:rPr lang="en-US" dirty="0" err="1"/>
              <a:t>Salynn</a:t>
            </a:r>
            <a:r>
              <a:rPr lang="en-US" dirty="0"/>
              <a:t>. "Common Cause of Lou Gehrig's Disease Found." </a:t>
            </a:r>
            <a:r>
              <a:rPr lang="en-US" i="1" dirty="0"/>
              <a:t>WebMD</a:t>
            </a:r>
            <a:r>
              <a:rPr lang="en-US" dirty="0"/>
              <a:t>. WebMD, </a:t>
            </a:r>
            <a:r>
              <a:rPr lang="en-US" dirty="0" err="1"/>
              <a:t>n.d.</a:t>
            </a:r>
            <a:r>
              <a:rPr lang="en-US" dirty="0"/>
              <a:t> Web. 24 Mar. 2013. &lt;http://www.webmd.com/brain/news/20110822/common-cause-of-lou-gehrigs-disease-found&gt;. </a:t>
            </a:r>
          </a:p>
          <a:p>
            <a:r>
              <a:rPr lang="en-US" dirty="0"/>
              <a:t>"Diseases | MDA." </a:t>
            </a:r>
            <a:r>
              <a:rPr lang="en-US" i="1" dirty="0"/>
              <a:t>Diseases | MDA</a:t>
            </a:r>
            <a:r>
              <a:rPr lang="en-US" dirty="0"/>
              <a:t>. Muscular Dystrophy Association, </a:t>
            </a:r>
            <a:r>
              <a:rPr lang="en-US" dirty="0" err="1"/>
              <a:t>n.d.</a:t>
            </a:r>
            <a:r>
              <a:rPr lang="en-US" dirty="0"/>
              <a:t> Web. 24 Mar. 2013. &lt;http://mda.org/disease&gt;. </a:t>
            </a:r>
          </a:p>
          <a:p>
            <a:r>
              <a:rPr lang="en-US" dirty="0"/>
              <a:t>Harmon, Katherine, and Scientific American. "How Has Stephen Hawking Lived to 70 With ALS?" </a:t>
            </a:r>
            <a:r>
              <a:rPr lang="en-US" i="1" dirty="0"/>
              <a:t>PBS</a:t>
            </a:r>
            <a:r>
              <a:rPr lang="en-US" dirty="0"/>
              <a:t>. PBS, 09 Jan. 2012. Web. 24 Mar. 2013. &lt;http://www.pbs.org/newshour/rundown/2012/01/how-has-stephen-hawking-lived-to-70-with-als.html&gt;. </a:t>
            </a:r>
          </a:p>
          <a:p>
            <a:r>
              <a:rPr lang="en-US" dirty="0"/>
              <a:t>"</a:t>
            </a:r>
            <a:r>
              <a:rPr lang="en-US" dirty="0" err="1"/>
              <a:t>KidsHealth</a:t>
            </a:r>
            <a:r>
              <a:rPr lang="en-US" dirty="0"/>
              <a:t>." </a:t>
            </a:r>
            <a:r>
              <a:rPr lang="en-US" i="1" dirty="0"/>
              <a:t>Your Muscles</a:t>
            </a:r>
            <a:r>
              <a:rPr lang="en-US" dirty="0"/>
              <a:t>. Nemours Foundation, </a:t>
            </a:r>
            <a:r>
              <a:rPr lang="en-US" dirty="0" err="1"/>
              <a:t>n.d.</a:t>
            </a:r>
            <a:r>
              <a:rPr lang="en-US" dirty="0"/>
              <a:t> Web. 24 Mar. 2013. &lt;http://kidshealth.org/kid/htbw/muscles.html&gt;. </a:t>
            </a:r>
          </a:p>
          <a:p>
            <a:r>
              <a:rPr lang="en-US" dirty="0"/>
              <a:t>"Muscular System Diagram Posterior (Back) View." </a:t>
            </a:r>
            <a:r>
              <a:rPr lang="en-US" i="1" dirty="0"/>
              <a:t>Muscular System Diagram</a:t>
            </a:r>
            <a:r>
              <a:rPr lang="en-US" dirty="0"/>
              <a:t>. Sporting Excellence, Ltd., </a:t>
            </a:r>
            <a:r>
              <a:rPr lang="en-US" dirty="0" err="1"/>
              <a:t>n.d.</a:t>
            </a:r>
            <a:r>
              <a:rPr lang="en-US" dirty="0"/>
              <a:t> Web. 24 Mar. 2013. &lt;http://www.sport-fitness-advisor.com/muscular-system-diagram.html&gt;. </a:t>
            </a:r>
          </a:p>
          <a:p>
            <a:r>
              <a:rPr lang="en-US" dirty="0"/>
              <a:t>"Muscular System Overview." </a:t>
            </a:r>
            <a:r>
              <a:rPr lang="en-US" i="1" dirty="0"/>
              <a:t>Muscular System Overview</a:t>
            </a:r>
            <a:r>
              <a:rPr lang="en-US" dirty="0"/>
              <a:t>. </a:t>
            </a:r>
            <a:r>
              <a:rPr lang="en-US" dirty="0" err="1"/>
              <a:t>N.p</a:t>
            </a:r>
            <a:r>
              <a:rPr lang="en-US" dirty="0"/>
              <a:t>., </a:t>
            </a:r>
            <a:r>
              <a:rPr lang="en-US" dirty="0" err="1"/>
              <a:t>n.d.</a:t>
            </a:r>
            <a:r>
              <a:rPr lang="en-US" dirty="0"/>
              <a:t> Web. 24 Mar. 2013. &lt;http://www.kidport.com/reflib/science/HumanBody/MuscularSystem/MuscularSystemOverview.htm&gt;. </a:t>
            </a:r>
          </a:p>
          <a:p>
            <a:r>
              <a:rPr lang="en-US" dirty="0"/>
              <a:t>"Muscular System Picture Anterior (Front) View." </a:t>
            </a:r>
            <a:r>
              <a:rPr lang="en-US" i="1" dirty="0"/>
              <a:t>Muscular System Picture</a:t>
            </a:r>
            <a:r>
              <a:rPr lang="en-US" dirty="0"/>
              <a:t>. Sporting Excellence, LTD, </a:t>
            </a:r>
            <a:r>
              <a:rPr lang="en-US" dirty="0" err="1"/>
              <a:t>n.d.</a:t>
            </a:r>
            <a:r>
              <a:rPr lang="en-US" dirty="0"/>
              <a:t> Web. 24 Mar. 2013. &lt;http://www.sport-fitness-advisor.com/muscular-system-picture.html&gt;. </a:t>
            </a:r>
          </a:p>
          <a:p>
            <a:r>
              <a:rPr lang="en-US" dirty="0"/>
              <a:t>"Result Filters." </a:t>
            </a:r>
            <a:r>
              <a:rPr lang="en-US" i="1" dirty="0"/>
              <a:t>National Center for Biotechnology Information</a:t>
            </a:r>
            <a:r>
              <a:rPr lang="en-US" dirty="0"/>
              <a:t>. U.S. National Library of Medicine, </a:t>
            </a:r>
            <a:r>
              <a:rPr lang="en-US" dirty="0" err="1"/>
              <a:t>n.d.</a:t>
            </a:r>
            <a:r>
              <a:rPr lang="en-US" dirty="0"/>
              <a:t> Web. 24 Mar. 2013. &lt;http://www.ncbi.nlm.nih.gov/pubmed/9744079&gt;. </a:t>
            </a:r>
          </a:p>
          <a:p>
            <a:r>
              <a:rPr lang="en-US" dirty="0"/>
              <a:t>"The Science of Muscles for Kids." </a:t>
            </a:r>
            <a:r>
              <a:rPr lang="en-US" i="1" dirty="0"/>
              <a:t>Kids Science: Muscles in the Human Body</a:t>
            </a:r>
            <a:r>
              <a:rPr lang="en-US" dirty="0"/>
              <a:t>. TSI, 2013. Web. 24 Mar. 2013. &lt;http://www.ducksters.com/science/muscles.php&gt;. </a:t>
            </a:r>
          </a:p>
          <a:p>
            <a:r>
              <a:rPr lang="en-US" dirty="0"/>
              <a:t>Taylor, Tim. "Muscular System (Male View)." </a:t>
            </a:r>
            <a:r>
              <a:rPr lang="en-US" i="1" dirty="0" err="1"/>
              <a:t>InnerBody</a:t>
            </a:r>
            <a:r>
              <a:rPr lang="en-US" dirty="0"/>
              <a:t>. </a:t>
            </a:r>
            <a:r>
              <a:rPr lang="en-US" dirty="0" err="1"/>
              <a:t>HowToMedia</a:t>
            </a:r>
            <a:r>
              <a:rPr lang="en-US" dirty="0"/>
              <a:t>, Inc, 2003. Web. 24 Mar. 2013. &lt;http://www.innerbody.com/anatomy/muscular-male&gt;. </a:t>
            </a:r>
          </a:p>
          <a:p>
            <a:r>
              <a:rPr lang="en-US" dirty="0"/>
              <a:t>"What Is the Cardiac Muscle?" </a:t>
            </a:r>
            <a:r>
              <a:rPr lang="en-US" i="1" dirty="0" err="1"/>
              <a:t>WiseGEEK</a:t>
            </a:r>
            <a:r>
              <a:rPr lang="en-US" dirty="0"/>
              <a:t>. Conjecture Corporation, </a:t>
            </a:r>
            <a:r>
              <a:rPr lang="en-US" dirty="0" err="1"/>
              <a:t>n.d.</a:t>
            </a:r>
            <a:r>
              <a:rPr lang="en-US" dirty="0"/>
              <a:t> Web. 24 Mar. 2013. &lt;http://www.wisegeek.org/what-is-the-cardiac-muscle.htm&gt;. </a:t>
            </a:r>
          </a:p>
          <a:p>
            <a:endParaRPr lang="en-US" dirty="0"/>
          </a:p>
        </p:txBody>
      </p:sp>
    </p:spTree>
    <p:extLst>
      <p:ext uri="{BB962C8B-B14F-4D97-AF65-F5344CB8AC3E}">
        <p14:creationId xmlns:p14="http://schemas.microsoft.com/office/powerpoint/2010/main" xmlns="" val="153255218"/>
      </p:ext>
    </p:extLst>
  </p:cSld>
  <p:clrMapOvr>
    <a:masterClrMapping/>
  </p:clrMapOvr>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TC101972873[[fn=Summer]]</Template>
  <TotalTime>117</TotalTime>
  <Words>759</Words>
  <Application>Microsoft Office PowerPoint</Application>
  <PresentationFormat>On-screen Show (4:3)</PresentationFormat>
  <Paragraphs>36</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Summer</vt:lpstr>
      <vt:lpstr>Amyotrophic Lateral Sclerosis</vt:lpstr>
      <vt:lpstr>What is Amyotrophic Lateral Sclerosis?</vt:lpstr>
      <vt:lpstr>Lou Gehrig’s Disease</vt:lpstr>
      <vt:lpstr>Stephen Hawking:  The Exception</vt:lpstr>
      <vt:lpstr>Common Cause?</vt:lpstr>
      <vt:lpstr>Treatment and Hope</vt:lpstr>
      <vt:lpstr>Citings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Amyotrophic Lateral Sclerosis</dc:title>
  <dc:creator>Julie Kimball</dc:creator>
  <cp:lastModifiedBy>gross2</cp:lastModifiedBy>
  <cp:revision>11</cp:revision>
  <dcterms:created xsi:type="dcterms:W3CDTF">2013-03-25T00:25:47Z</dcterms:created>
  <dcterms:modified xsi:type="dcterms:W3CDTF">2013-03-25T14:00:26Z</dcterms:modified>
</cp:coreProperties>
</file>